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7" r:id="rId6"/>
    <p:sldId id="261" r:id="rId7"/>
    <p:sldId id="262" r:id="rId8"/>
    <p:sldId id="263" r:id="rId9"/>
    <p:sldId id="266" r:id="rId10"/>
    <p:sldId id="264" r:id="rId1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0" d="100"/>
          <a:sy n="120"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296302F-6E67-A2FA-44A2-62921AE1FB11}"/>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56C4093E-2D5D-B4D7-E120-7D4DED455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C71F32E3-11FD-B845-2E38-1401D0C0FC4F}"/>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53F11AEA-0273-AC37-25D2-7AD6FA80B36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88E64DB0-C20C-3701-E530-24246B28F73B}"/>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345152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B132DAA-461B-418D-83B1-2058E0BF98B0}"/>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5A869DFE-F482-1890-4DDD-4A53255AA34E}"/>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15E6FBA2-5C96-41C7-BB5F-92FB83E0EBAA}"/>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567A1C0C-815C-ABC0-7CEE-83E112DBA360}"/>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D721D3D5-644D-6A70-9EE4-B56383D9103D}"/>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420101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050467C9-BB3E-1884-5C82-FE2994984AF2}"/>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ABCDABBC-9251-FB9A-AD28-EDE92CC62330}"/>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6A9D0F9E-BA9A-5F1B-D071-0C7E4844B87B}"/>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45D22B88-14A8-FA25-AB27-0EC0C848EAC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97924647-1C41-22F9-B168-15D70E5A2F74}"/>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280338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6C7983D-6549-481C-BA45-A0543BBD429E}"/>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F079D9FF-B213-F209-D2AE-7CF67B16258A}"/>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A44542CD-D9E5-FC3A-09D5-1141402D2424}"/>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5F8F37BD-0CBA-240D-5433-7EED0CBC9CD0}"/>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4EE7DF7F-D54B-D268-9945-D9B4CFBAFA46}"/>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99736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86C060-A159-B9E9-53CA-1A770AE0F473}"/>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61C3E116-5B0A-FD6E-B26F-C22AF43D37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4A881E65-42EA-1294-9AB5-30F22C622F5D}"/>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CD5505A8-2C83-BBB3-254D-002774EB9E20}"/>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F1C6C877-68B1-A516-BE34-B1455A73FBEE}"/>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266887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315753-D74F-DDD0-D834-4AF82ED7F5B2}"/>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F4EA3EFC-7EFA-E305-0229-13D913E714B0}"/>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E1E6D5E1-69C2-FC02-D745-30391BFD001A}"/>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A43C067E-C9E7-61E4-6B06-7AFFA4E87B2E}"/>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6" name="Jaluse kohatäide 5">
            <a:extLst>
              <a:ext uri="{FF2B5EF4-FFF2-40B4-BE49-F238E27FC236}">
                <a16:creationId xmlns:a16="http://schemas.microsoft.com/office/drawing/2014/main" id="{62D2C97D-3222-2358-67DC-7E6DFE28977F}"/>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8F49740F-8285-DDE4-CB54-104A580B3DD8}"/>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340318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E4D70DB-16D1-E1A7-8B7A-47C8C4D73959}"/>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2A8DDFBF-54FF-1ED4-EF81-5AEB91206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8DCC1168-4B89-E288-F28E-575922E8C503}"/>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C5354B03-D32A-C15F-FC91-64B928824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19C24F23-3B85-3CBD-DC65-BD2499DAE779}"/>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B608BD11-83D3-B58F-867B-19A71FC58285}"/>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8" name="Jaluse kohatäide 7">
            <a:extLst>
              <a:ext uri="{FF2B5EF4-FFF2-40B4-BE49-F238E27FC236}">
                <a16:creationId xmlns:a16="http://schemas.microsoft.com/office/drawing/2014/main" id="{1C81F268-B55B-943E-966E-43AD2246DFEB}"/>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21E2AF55-0FEB-6CD2-FFD7-3F8290D18DCC}"/>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416764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124B10D-A2D3-340F-EDCB-BB473B1F9B63}"/>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3B0AD5A0-5116-1A51-0ECB-C71DDD95EC9E}"/>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4" name="Jaluse kohatäide 3">
            <a:extLst>
              <a:ext uri="{FF2B5EF4-FFF2-40B4-BE49-F238E27FC236}">
                <a16:creationId xmlns:a16="http://schemas.microsoft.com/office/drawing/2014/main" id="{F1AB17BC-FDC7-5A84-A5A7-B83CCB311CF7}"/>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5C24D3C5-FEFF-2B08-64A3-17C9AB7BCA43}"/>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29826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E9590320-B744-17DA-40CA-42957805290E}"/>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3" name="Jaluse kohatäide 2">
            <a:extLst>
              <a:ext uri="{FF2B5EF4-FFF2-40B4-BE49-F238E27FC236}">
                <a16:creationId xmlns:a16="http://schemas.microsoft.com/office/drawing/2014/main" id="{F629071E-6C60-01A0-71B5-1D6C3BD3DE4C}"/>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8D0252C7-AD5B-86E2-1724-8E942AF4F424}"/>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367272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2BA0CA-F133-3D5D-FDE6-BDFA7BD87A83}"/>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A5F8B852-6EC3-377D-894F-5A81F3FEA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9FD2DF2F-F235-9DD0-3879-69F0DA8BC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2571AA96-3613-600C-CBB2-767CE74A839F}"/>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6" name="Jaluse kohatäide 5">
            <a:extLst>
              <a:ext uri="{FF2B5EF4-FFF2-40B4-BE49-F238E27FC236}">
                <a16:creationId xmlns:a16="http://schemas.microsoft.com/office/drawing/2014/main" id="{1037C74E-FA93-D941-5BDC-974F42811B17}"/>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49CF7484-BE79-E406-ED09-5B1B4CBF4835}"/>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64994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2F2213-B073-5A52-308D-A6DC5C649B4E}"/>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0D332020-4800-F771-109B-2BFAFAF3B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DFF71739-F856-CE5B-A75B-F4FB050AF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460955F8-ADF4-0909-CEC2-22397A3AB888}"/>
              </a:ext>
            </a:extLst>
          </p:cNvPr>
          <p:cNvSpPr>
            <a:spLocks noGrp="1"/>
          </p:cNvSpPr>
          <p:nvPr>
            <p:ph type="dt" sz="half" idx="10"/>
          </p:nvPr>
        </p:nvSpPr>
        <p:spPr/>
        <p:txBody>
          <a:bodyPr/>
          <a:lstStyle/>
          <a:p>
            <a:fld id="{DA6FDDB5-083A-4887-B0B7-5DEA96464ADC}" type="datetimeFigureOut">
              <a:rPr lang="et-EE" smtClean="0"/>
              <a:t>28.10.2024</a:t>
            </a:fld>
            <a:endParaRPr lang="et-EE"/>
          </a:p>
        </p:txBody>
      </p:sp>
      <p:sp>
        <p:nvSpPr>
          <p:cNvPr id="6" name="Jaluse kohatäide 5">
            <a:extLst>
              <a:ext uri="{FF2B5EF4-FFF2-40B4-BE49-F238E27FC236}">
                <a16:creationId xmlns:a16="http://schemas.microsoft.com/office/drawing/2014/main" id="{AD7944E3-9C07-6B56-7277-D844ED71F6CE}"/>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F939BC1D-FFCE-8B42-D586-25F6C937CF9F}"/>
              </a:ext>
            </a:extLst>
          </p:cNvPr>
          <p:cNvSpPr>
            <a:spLocks noGrp="1"/>
          </p:cNvSpPr>
          <p:nvPr>
            <p:ph type="sldNum" sz="quarter" idx="12"/>
          </p:nvPr>
        </p:nvSpPr>
        <p:spPr/>
        <p:txBody>
          <a:bodyPr/>
          <a:lstStyle/>
          <a:p>
            <a:fld id="{5C092DAB-F2D7-4DEC-8A9C-2526BC1C47BE}" type="slidenum">
              <a:rPr lang="et-EE" smtClean="0"/>
              <a:t>‹#›</a:t>
            </a:fld>
            <a:endParaRPr lang="et-EE"/>
          </a:p>
        </p:txBody>
      </p:sp>
    </p:spTree>
    <p:extLst>
      <p:ext uri="{BB962C8B-B14F-4D97-AF65-F5344CB8AC3E}">
        <p14:creationId xmlns:p14="http://schemas.microsoft.com/office/powerpoint/2010/main" val="420557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43D34591-8C29-650C-5F39-7F6679382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26566897-19D9-6A91-107D-06D062E43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BEC1D491-EB1D-73AE-0BA3-0BCC7D29B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6FDDB5-083A-4887-B0B7-5DEA96464ADC}" type="datetimeFigureOut">
              <a:rPr lang="et-EE" smtClean="0"/>
              <a:t>28.10.2024</a:t>
            </a:fld>
            <a:endParaRPr lang="et-EE"/>
          </a:p>
        </p:txBody>
      </p:sp>
      <p:sp>
        <p:nvSpPr>
          <p:cNvPr id="5" name="Jaluse kohatäide 4">
            <a:extLst>
              <a:ext uri="{FF2B5EF4-FFF2-40B4-BE49-F238E27FC236}">
                <a16:creationId xmlns:a16="http://schemas.microsoft.com/office/drawing/2014/main" id="{D8FE7244-9D13-0F14-27FA-5716736ED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t-EE"/>
          </a:p>
        </p:txBody>
      </p:sp>
      <p:sp>
        <p:nvSpPr>
          <p:cNvPr id="6" name="Slaidinumbri kohatäide 5">
            <a:extLst>
              <a:ext uri="{FF2B5EF4-FFF2-40B4-BE49-F238E27FC236}">
                <a16:creationId xmlns:a16="http://schemas.microsoft.com/office/drawing/2014/main" id="{8673A232-9245-B9F9-49C9-9A787C424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092DAB-F2D7-4DEC-8A9C-2526BC1C47BE}" type="slidenum">
              <a:rPr lang="et-EE" smtClean="0"/>
              <a:t>‹#›</a:t>
            </a:fld>
            <a:endParaRPr lang="et-EE"/>
          </a:p>
        </p:txBody>
      </p:sp>
    </p:spTree>
    <p:extLst>
      <p:ext uri="{BB962C8B-B14F-4D97-AF65-F5344CB8AC3E}">
        <p14:creationId xmlns:p14="http://schemas.microsoft.com/office/powerpoint/2010/main" val="212293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1FD127F4-A436-623B-788D-F1BBAA02948D}"/>
              </a:ext>
            </a:extLst>
          </p:cNvPr>
          <p:cNvSpPr>
            <a:spLocks noGrp="1"/>
          </p:cNvSpPr>
          <p:nvPr>
            <p:ph type="ctrTitle"/>
          </p:nvPr>
        </p:nvSpPr>
        <p:spPr>
          <a:xfrm>
            <a:off x="539517" y="2743710"/>
            <a:ext cx="5267337" cy="1110178"/>
          </a:xfrm>
        </p:spPr>
        <p:txBody>
          <a:bodyPr anchor="t">
            <a:noAutofit/>
          </a:bodyPr>
          <a:lstStyle/>
          <a:p>
            <a:pPr algn="l"/>
            <a:r>
              <a:rPr lang="et-EE" sz="5400"/>
              <a:t>Piibli tõlgitsemine</a:t>
            </a:r>
            <a:endParaRPr lang="et-EE" sz="5400" dirty="0"/>
          </a:p>
        </p:txBody>
      </p:sp>
      <p:sp>
        <p:nvSpPr>
          <p:cNvPr id="3" name="Alapealkiri 2">
            <a:extLst>
              <a:ext uri="{FF2B5EF4-FFF2-40B4-BE49-F238E27FC236}">
                <a16:creationId xmlns:a16="http://schemas.microsoft.com/office/drawing/2014/main" id="{BC4E2E3E-22B5-BC91-8F4E-79DA67466946}"/>
              </a:ext>
            </a:extLst>
          </p:cNvPr>
          <p:cNvSpPr>
            <a:spLocks noGrp="1"/>
          </p:cNvSpPr>
          <p:nvPr>
            <p:ph type="subTitle" idx="1"/>
          </p:nvPr>
        </p:nvSpPr>
        <p:spPr>
          <a:xfrm>
            <a:off x="228600" y="4252327"/>
            <a:ext cx="6498772" cy="735744"/>
          </a:xfrm>
        </p:spPr>
        <p:txBody>
          <a:bodyPr anchor="b">
            <a:normAutofit/>
          </a:bodyPr>
          <a:lstStyle/>
          <a:p>
            <a:pPr algn="l"/>
            <a:r>
              <a:rPr lang="et-EE" i="1"/>
              <a:t>Ap.8:30 …</a:t>
            </a:r>
            <a:r>
              <a:rPr lang="sv-SE" i="1"/>
              <a:t>„Kas sa ka aru saad, mida sa loed?”</a:t>
            </a:r>
            <a:endParaRPr lang="et-EE" i="1"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lt 3" descr="Pilt, millel on kujutatud raamat, tekst, valgusti, toas&#10;&#10;Kirjeldus on genereeritud automaatselt">
            <a:extLst>
              <a:ext uri="{FF2B5EF4-FFF2-40B4-BE49-F238E27FC236}">
                <a16:creationId xmlns:a16="http://schemas.microsoft.com/office/drawing/2014/main" id="{14EEC8D9-2B9E-198F-CB3D-2B6D48D207F4}"/>
              </a:ext>
            </a:extLst>
          </p:cNvPr>
          <p:cNvPicPr>
            <a:picLocks noChangeAspect="1"/>
          </p:cNvPicPr>
          <p:nvPr/>
        </p:nvPicPr>
        <p:blipFill>
          <a:blip r:embed="rId2"/>
          <a:srcRect l="16500" r="16955"/>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0277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64E4E-DE9B-845A-8295-02050A0F79E9}"/>
              </a:ext>
            </a:extLst>
          </p:cNvPr>
          <p:cNvSpPr txBox="1"/>
          <p:nvPr/>
        </p:nvSpPr>
        <p:spPr>
          <a:xfrm>
            <a:off x="1328059" y="545711"/>
            <a:ext cx="9089570" cy="5587940"/>
          </a:xfrm>
          <a:prstGeom prst="rect">
            <a:avLst/>
          </a:prstGeom>
          <a:noFill/>
        </p:spPr>
        <p:txBody>
          <a:bodyPr wrap="square">
            <a:spAutoFit/>
          </a:bodyPr>
          <a:lstStyle/>
          <a:p>
            <a:pPr>
              <a:lnSpc>
                <a:spcPct val="150000"/>
              </a:lnSpc>
            </a:pPr>
            <a:r>
              <a:rPr lang="et-EE" sz="2000" dirty="0"/>
              <a:t>Me kas jääme teadmatusse või tõlgitseme enda tänapäevase mõttelaadi järgi.</a:t>
            </a:r>
          </a:p>
          <a:p>
            <a:pPr>
              <a:lnSpc>
                <a:spcPct val="150000"/>
              </a:lnSpc>
            </a:pPr>
            <a:r>
              <a:rPr lang="et-EE" sz="2000" dirty="0"/>
              <a:t>Sõnasõnaline tähendus ei anna alati kõige paremini edasi asja mõtet.</a:t>
            </a:r>
          </a:p>
          <a:p>
            <a:pPr>
              <a:lnSpc>
                <a:spcPct val="150000"/>
              </a:lnSpc>
            </a:pPr>
            <a:r>
              <a:rPr lang="et-EE" sz="2000" i="1" dirty="0"/>
              <a:t>Tervitage teineteist püha suudlusega </a:t>
            </a:r>
            <a:r>
              <a:rPr lang="et-EE" sz="2000" dirty="0"/>
              <a:t>(Ro.16:16; 1.Ko.16:20; 2.Ko.13:12; 1.Te.5:26; 1.Pe.5:14) – kas käepigistusest või embamisest ei piisa?</a:t>
            </a:r>
          </a:p>
          <a:p>
            <a:pPr>
              <a:lnSpc>
                <a:spcPct val="150000"/>
              </a:lnSpc>
            </a:pPr>
            <a:r>
              <a:rPr lang="et-EE" sz="2000" dirty="0"/>
              <a:t>Naiste peakatted (1.Ko.11:5-13) – kultuuriline või teoloogiline küsimus?</a:t>
            </a:r>
          </a:p>
          <a:p>
            <a:pPr>
              <a:lnSpc>
                <a:spcPct val="150000"/>
              </a:lnSpc>
            </a:pPr>
            <a:r>
              <a:rPr lang="et-EE" sz="2000" dirty="0"/>
              <a:t>Au ja häbi küsimus – iga kultuur peab enda tavasid loomulikuks ja teisi võõraks.</a:t>
            </a:r>
          </a:p>
          <a:p>
            <a:pPr>
              <a:lnSpc>
                <a:spcPct val="150000"/>
              </a:lnSpc>
            </a:pPr>
            <a:r>
              <a:rPr lang="et-EE" sz="2000" dirty="0"/>
              <a:t>Roomas lühikesed juuksed, Iisraelis pikad, Egiptuses raseeriti ja kanti parukat.</a:t>
            </a:r>
          </a:p>
          <a:p>
            <a:pPr>
              <a:lnSpc>
                <a:spcPct val="150000"/>
              </a:lnSpc>
            </a:pPr>
            <a:r>
              <a:rPr lang="et-EE" sz="2000" dirty="0"/>
              <a:t>Jalgade pesemine (Jh.13:4-17) – kas kultuuriline või teoloogiline küsimus?</a:t>
            </a:r>
          </a:p>
          <a:p>
            <a:pPr>
              <a:lnSpc>
                <a:spcPct val="150000"/>
              </a:lnSpc>
            </a:pPr>
            <a:r>
              <a:rPr lang="et-EE" sz="2000" dirty="0"/>
              <a:t>Orjus (vt.Ef.6:5; Kl.3:22; 1.Ti.6:1; Tt.2:9) – kultuuriline või teoloogiline küsimus?</a:t>
            </a:r>
          </a:p>
          <a:p>
            <a:pPr lvl="0">
              <a:lnSpc>
                <a:spcPct val="150000"/>
              </a:lnSpc>
            </a:pPr>
            <a:r>
              <a:rPr lang="et-EE" sz="2000" b="1" i="1" dirty="0">
                <a:solidFill>
                  <a:prstClr val="black"/>
                </a:solidFill>
              </a:rPr>
              <a:t>Eksegees</a:t>
            </a:r>
            <a:r>
              <a:rPr lang="et-EE" sz="2000" dirty="0">
                <a:solidFill>
                  <a:prstClr val="black"/>
                </a:solidFill>
              </a:rPr>
              <a:t> – teksti sisu, </a:t>
            </a:r>
            <a:r>
              <a:rPr lang="et-EE" sz="2000" b="1" i="1" dirty="0" err="1">
                <a:solidFill>
                  <a:prstClr val="black"/>
                </a:solidFill>
              </a:rPr>
              <a:t>kontekstualiseerimine</a:t>
            </a:r>
            <a:r>
              <a:rPr lang="et-EE" sz="2000" dirty="0">
                <a:solidFill>
                  <a:prstClr val="black"/>
                </a:solidFill>
              </a:rPr>
              <a:t> – teksti rakendus tänapäeval.</a:t>
            </a:r>
          </a:p>
          <a:p>
            <a:pPr lvl="0">
              <a:lnSpc>
                <a:spcPct val="150000"/>
              </a:lnSpc>
            </a:pPr>
            <a:r>
              <a:rPr lang="et-EE" sz="2000" dirty="0" err="1">
                <a:solidFill>
                  <a:prstClr val="black"/>
                </a:solidFill>
              </a:rPr>
              <a:t>Kontekstualiseerimine</a:t>
            </a:r>
            <a:r>
              <a:rPr lang="et-EE" sz="2000" dirty="0">
                <a:solidFill>
                  <a:prstClr val="black"/>
                </a:solidFill>
              </a:rPr>
              <a:t> tegeleb üksnes kultuurilise küljega sõnumist.</a:t>
            </a:r>
          </a:p>
          <a:p>
            <a:pPr lvl="0">
              <a:lnSpc>
                <a:spcPct val="150000"/>
              </a:lnSpc>
            </a:pPr>
            <a:r>
              <a:rPr lang="et-EE" sz="2000" dirty="0">
                <a:solidFill>
                  <a:prstClr val="black"/>
                </a:solidFill>
              </a:rPr>
              <a:t>Suur osa Piibli sõnumist pole kultuuriline ja seda pole vaja </a:t>
            </a:r>
            <a:r>
              <a:rPr lang="et-EE" sz="2000" dirty="0" err="1">
                <a:solidFill>
                  <a:prstClr val="black"/>
                </a:solidFill>
              </a:rPr>
              <a:t>kontekstualiseerida</a:t>
            </a:r>
            <a:r>
              <a:rPr lang="et-EE" sz="2000" dirty="0">
                <a:solidFill>
                  <a:prstClr val="black"/>
                </a:solidFill>
              </a:rPr>
              <a:t>.</a:t>
            </a:r>
          </a:p>
        </p:txBody>
      </p:sp>
    </p:spTree>
    <p:extLst>
      <p:ext uri="{BB962C8B-B14F-4D97-AF65-F5344CB8AC3E}">
        <p14:creationId xmlns:p14="http://schemas.microsoft.com/office/powerpoint/2010/main" val="18956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6ED2D-FC24-A511-3ED2-99FBCC3F9073}"/>
              </a:ext>
            </a:extLst>
          </p:cNvPr>
          <p:cNvSpPr txBox="1"/>
          <p:nvPr/>
        </p:nvSpPr>
        <p:spPr>
          <a:xfrm>
            <a:off x="1415143" y="639486"/>
            <a:ext cx="9535886" cy="5579028"/>
          </a:xfrm>
          <a:prstGeom prst="rect">
            <a:avLst/>
          </a:prstGeom>
          <a:noFill/>
        </p:spPr>
        <p:txBody>
          <a:bodyPr wrap="square">
            <a:spAutoFit/>
          </a:bodyPr>
          <a:lstStyle/>
          <a:p>
            <a:pPr>
              <a:lnSpc>
                <a:spcPct val="150000"/>
              </a:lnSpc>
            </a:pPr>
            <a:r>
              <a:rPr lang="et-EE" sz="2400" i="1" dirty="0" err="1"/>
              <a:t>Nehemja</a:t>
            </a:r>
            <a:r>
              <a:rPr lang="et-EE" sz="2400" i="1" dirty="0"/>
              <a:t> 8:1 Siis kogunes terve rahvas nagu üks mees Veevärava esisele väljakule, ja nad ütlesid kirjatundjale Esrale, et ta tooks Moosese Seaduse raamatu, mille Issand Iisraelile oli andnud. 2 Ja preester Esra tõi Seaduse koguduse ette, niihästi meeste kui naiste ette, ja kõigi ette, kes mõistsid kuulata, seitsmenda kuu esimesel päeval. 3 Ja ta luges seda Veevärava esisel väljakul koidust keskpäevani meeste ja naiste ning arusaajate ees; ja kogu rahva tähelepanu oli suunatud Seaduse raamatule.</a:t>
            </a:r>
          </a:p>
          <a:p>
            <a:pPr>
              <a:lnSpc>
                <a:spcPct val="150000"/>
              </a:lnSpc>
            </a:pPr>
            <a:r>
              <a:rPr lang="et-EE" sz="2400" i="1" dirty="0"/>
              <a:t>s.8 Ja nad lugesid raamatut, Jumala Seadust, peatükkide kaupa ja andsid seletust, nõnda et loetust aru saadi.</a:t>
            </a:r>
          </a:p>
        </p:txBody>
      </p:sp>
    </p:spTree>
    <p:extLst>
      <p:ext uri="{BB962C8B-B14F-4D97-AF65-F5344CB8AC3E}">
        <p14:creationId xmlns:p14="http://schemas.microsoft.com/office/powerpoint/2010/main" val="300620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30CF41-261B-2209-2842-59FE6D7B38E9}"/>
              </a:ext>
            </a:extLst>
          </p:cNvPr>
          <p:cNvSpPr txBox="1"/>
          <p:nvPr/>
        </p:nvSpPr>
        <p:spPr>
          <a:xfrm>
            <a:off x="865414" y="639486"/>
            <a:ext cx="10461172" cy="5579028"/>
          </a:xfrm>
          <a:prstGeom prst="rect">
            <a:avLst/>
          </a:prstGeom>
          <a:noFill/>
        </p:spPr>
        <p:txBody>
          <a:bodyPr wrap="square">
            <a:spAutoFit/>
          </a:bodyPr>
          <a:lstStyle/>
          <a:p>
            <a:pPr>
              <a:lnSpc>
                <a:spcPct val="150000"/>
              </a:lnSpc>
            </a:pPr>
            <a:r>
              <a:rPr lang="et-EE" sz="2400" dirty="0"/>
              <a:t>Me peame tõe sõna õigesti kuulutama (2.Ti.2:15), me ei tohi Jumala sõna moonutada (2.Ko.4:2), tarvitada vägivalda selle kallal (Hs.22:26), teha oma valetõlgitsusega selle valeks (Jr.8:8), muuta selle oma pärimuste tõttu tühjaks (Mt.15:6), võtta midagi ära või lisada midagi sellele juurde (5.Mo.4:2; Õp.30:5-6; Ilm.22:18) ega väänata Pühakirja enesele hukatuseks (2.Pe.3:16).</a:t>
            </a:r>
          </a:p>
          <a:p>
            <a:pPr>
              <a:lnSpc>
                <a:spcPct val="150000"/>
              </a:lnSpc>
            </a:pPr>
            <a:r>
              <a:rPr lang="et-EE" sz="2400" dirty="0"/>
              <a:t>Eranditult kõik tõlgitsevad Piiblit, küsimus on vaid selles, kas hästi või halvasti.</a:t>
            </a:r>
          </a:p>
          <a:p>
            <a:pPr>
              <a:lnSpc>
                <a:spcPct val="150000"/>
              </a:lnSpc>
            </a:pPr>
            <a:r>
              <a:rPr lang="et-EE" sz="2400" dirty="0"/>
              <a:t>Keegi ei loe Piiblit teoloogilises vaakumis, sest meil on juba eelnevalt olemas oma maailmavaade, eelarvamused, elukogemused, ootused, erinev vaimuliku küpsuse tase, huvi millegi vastu, vastumeelsus millegi suhtes, kultuuriline ja õpetuslik taust, mida me sageli alateadlikult teksti sisse loeme.</a:t>
            </a:r>
          </a:p>
        </p:txBody>
      </p:sp>
    </p:spTree>
    <p:extLst>
      <p:ext uri="{BB962C8B-B14F-4D97-AF65-F5344CB8AC3E}">
        <p14:creationId xmlns:p14="http://schemas.microsoft.com/office/powerpoint/2010/main" val="11773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5E01A-0C0D-3467-12F4-21D3C2ECF0F7}"/>
              </a:ext>
            </a:extLst>
          </p:cNvPr>
          <p:cNvSpPr txBox="1"/>
          <p:nvPr/>
        </p:nvSpPr>
        <p:spPr>
          <a:xfrm>
            <a:off x="949909" y="750452"/>
            <a:ext cx="10502285" cy="5587940"/>
          </a:xfrm>
          <a:prstGeom prst="rect">
            <a:avLst/>
          </a:prstGeom>
          <a:noFill/>
        </p:spPr>
        <p:txBody>
          <a:bodyPr wrap="square">
            <a:spAutoFit/>
          </a:bodyPr>
          <a:lstStyle/>
          <a:p>
            <a:pPr marL="342900" indent="-342900">
              <a:lnSpc>
                <a:spcPct val="150000"/>
              </a:lnSpc>
              <a:buAutoNum type="arabicPeriod"/>
            </a:pPr>
            <a:r>
              <a:rPr lang="et-EE" sz="2000" b="1" dirty="0"/>
              <a:t>Milline on kirjakoha vahetu kontekst </a:t>
            </a:r>
            <a:r>
              <a:rPr lang="et-EE" sz="2000" dirty="0"/>
              <a:t>– et mõista teksti, tuleb arvestada konteksti.</a:t>
            </a:r>
          </a:p>
          <a:p>
            <a:pPr>
              <a:lnSpc>
                <a:spcPct val="150000"/>
              </a:lnSpc>
            </a:pPr>
            <a:r>
              <a:rPr lang="et-EE" sz="2000" i="1" dirty="0"/>
              <a:t>Ps.137:8 Paabeli tütar, sa laastatav! Õnnis on see, kes sulle tasub sedamööda, kuidas sa meile oled teinud. 9 Õnnis on see, kes võtab su väikesed lapsed ja rabab nad vastu kaljut.</a:t>
            </a:r>
          </a:p>
          <a:p>
            <a:pPr>
              <a:lnSpc>
                <a:spcPct val="150000"/>
              </a:lnSpc>
            </a:pPr>
            <a:r>
              <a:rPr lang="et-EE" sz="2000" dirty="0"/>
              <a:t>Tegemist on </a:t>
            </a:r>
            <a:r>
              <a:rPr lang="et-EE" sz="2000" dirty="0" err="1"/>
              <a:t>Babülooniasse</a:t>
            </a:r>
            <a:r>
              <a:rPr lang="et-EE" sz="2000" dirty="0"/>
              <a:t> küüditatud iisraellaste kättemaksupalvega.</a:t>
            </a:r>
          </a:p>
          <a:p>
            <a:pPr>
              <a:lnSpc>
                <a:spcPct val="150000"/>
              </a:lnSpc>
            </a:pPr>
            <a:r>
              <a:rPr lang="et-EE" sz="2000" i="1" dirty="0"/>
              <a:t>s.1 Paabeli jõgede kaldail, seal me istusime ja nutsime, kui mõtlesime Siionile. 2 Remmelgate otsa, mis seal olid, me riputasime oma kandled. 3 Sest seal küsisid meilt meie vangiviijad laulu sõnu ja meie piinajad rõõmulaule: „Laulge meile Siioni laule!”  4 Kuidas me võime laulda Issanda laulu võõral pinnal? 5 Kui ma sind unustan, Jeruusalemm, siis ununegu mu parem käsi! 6 Jäägu mu keel kinni </a:t>
            </a:r>
            <a:r>
              <a:rPr lang="et-EE" sz="2000" i="1" dirty="0" err="1"/>
              <a:t>suulae</a:t>
            </a:r>
            <a:r>
              <a:rPr lang="et-EE" sz="2000" i="1" dirty="0"/>
              <a:t> külge, kui ma sinule ei mõtleks, kui ma ei paneks Jeruusalemma oma ülemaks rõõmuks!  7 Tuleta meelde, Issand, Jeruusalemma hukatuse päeva </a:t>
            </a:r>
            <a:r>
              <a:rPr lang="et-EE" sz="2000" i="1" dirty="0" err="1"/>
              <a:t>Edomi</a:t>
            </a:r>
            <a:r>
              <a:rPr lang="et-EE" sz="2000" i="1" dirty="0"/>
              <a:t> laste vastu, kes ütlesid: „Kiskuge maha, kiskuge alusmüürini maha, mis on temas!”</a:t>
            </a:r>
          </a:p>
        </p:txBody>
      </p:sp>
    </p:spTree>
    <p:extLst>
      <p:ext uri="{BB962C8B-B14F-4D97-AF65-F5344CB8AC3E}">
        <p14:creationId xmlns:p14="http://schemas.microsoft.com/office/powerpoint/2010/main" val="7958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71D206-ACF4-5BF8-4CFF-82C53418F10D}"/>
              </a:ext>
            </a:extLst>
          </p:cNvPr>
          <p:cNvSpPr txBox="1"/>
          <p:nvPr/>
        </p:nvSpPr>
        <p:spPr>
          <a:xfrm>
            <a:off x="554182" y="535709"/>
            <a:ext cx="5408604" cy="5846618"/>
          </a:xfrm>
          <a:prstGeom prst="rect">
            <a:avLst/>
          </a:prstGeom>
        </p:spPr>
        <p:txBody>
          <a:bodyPr vert="horz" lIns="91440" tIns="45720" rIns="91440" bIns="45720" rtlCol="0">
            <a:normAutofit fontScale="92500" lnSpcReduction="10000"/>
          </a:bodyPr>
          <a:lstStyle/>
          <a:p>
            <a:pPr marR="0" lvl="0" fontAlgn="auto">
              <a:lnSpc>
                <a:spcPct val="150000"/>
              </a:lnSpc>
              <a:spcBef>
                <a:spcPts val="0"/>
              </a:spcBef>
              <a:spcAft>
                <a:spcPts val="600"/>
              </a:spcAft>
              <a:buClrTx/>
              <a:buSzTx/>
              <a:tabLst/>
              <a:defRPr/>
            </a:pPr>
            <a:r>
              <a:rPr kumimoji="0" lang="et-EE" sz="2000" b="0" i="1" u="none" strike="noStrike" cap="none" spc="0" normalizeH="0" baseline="0" noProof="0" dirty="0">
                <a:ln>
                  <a:noFill/>
                </a:ln>
                <a:effectLst/>
                <a:uLnTx/>
                <a:uFillTx/>
              </a:rPr>
              <a:t>2.Ko.3:6 … kirjatäht suretab, aga Vaim teeb elavaks.</a:t>
            </a:r>
          </a:p>
          <a:p>
            <a:pPr marR="0" lvl="0" fontAlgn="auto">
              <a:lnSpc>
                <a:spcPct val="150000"/>
              </a:lnSpc>
              <a:spcBef>
                <a:spcPts val="0"/>
              </a:spcBef>
              <a:spcAft>
                <a:spcPts val="600"/>
              </a:spcAft>
              <a:buClrTx/>
              <a:buSzTx/>
              <a:tabLst/>
              <a:defRPr/>
            </a:pPr>
            <a:r>
              <a:rPr kumimoji="0" lang="et-EE" sz="2000" b="0" i="0" u="none" strike="noStrike" cap="none" spc="0" normalizeH="0" baseline="0" noProof="0" dirty="0">
                <a:ln>
                  <a:noFill/>
                </a:ln>
                <a:effectLst/>
                <a:uLnTx/>
                <a:uFillTx/>
              </a:rPr>
              <a:t>Kas </a:t>
            </a:r>
            <a:r>
              <a:rPr lang="et-EE" sz="2000" dirty="0"/>
              <a:t>„liigne“ Piibli lugemine või jutluste kuulamine suretab</a:t>
            </a:r>
            <a:r>
              <a:rPr kumimoji="0" lang="et-EE" sz="2000" b="0" i="0" u="none" strike="noStrike" cap="none" spc="0" normalizeH="0" baseline="0" noProof="0" dirty="0">
                <a:ln>
                  <a:noFill/>
                </a:ln>
                <a:effectLst/>
                <a:uLnTx/>
                <a:uFillTx/>
              </a:rPr>
              <a:t>?</a:t>
            </a:r>
          </a:p>
          <a:p>
            <a:pPr marR="0" lvl="0" fontAlgn="auto">
              <a:lnSpc>
                <a:spcPct val="150000"/>
              </a:lnSpc>
              <a:spcBef>
                <a:spcPts val="0"/>
              </a:spcBef>
              <a:spcAft>
                <a:spcPts val="600"/>
              </a:spcAft>
              <a:buClrTx/>
              <a:buSzTx/>
              <a:tabLst/>
              <a:defRPr/>
            </a:pPr>
            <a:r>
              <a:rPr lang="et-EE" sz="2000" i="1" dirty="0"/>
              <a:t>He.4:12 Sest Jumala sõna on elav ja tõhus ja vahedam kui ükski kaheterane mõõk ning tungib läbi, kuni ta eraldab hinge ja vaimu, liigesed ja üdi, ning on südame meelsuse ja kaalutluste hindaja. </a:t>
            </a:r>
          </a:p>
          <a:p>
            <a:pPr marR="0" lvl="0" fontAlgn="auto">
              <a:lnSpc>
                <a:spcPct val="150000"/>
              </a:lnSpc>
              <a:spcBef>
                <a:spcPts val="0"/>
              </a:spcBef>
              <a:spcAft>
                <a:spcPts val="600"/>
              </a:spcAft>
              <a:buClrTx/>
              <a:buSzTx/>
              <a:tabLst/>
              <a:defRPr/>
            </a:pPr>
            <a:r>
              <a:rPr lang="et-EE" sz="2000" dirty="0"/>
              <a:t>Me peaksime mõtisklema Jumala sõna üle ööl ja päeval (Jo.1:8; Ps.1:1-2).</a:t>
            </a:r>
          </a:p>
          <a:p>
            <a:pPr marR="0" lvl="0" fontAlgn="auto">
              <a:lnSpc>
                <a:spcPct val="150000"/>
              </a:lnSpc>
              <a:spcBef>
                <a:spcPts val="0"/>
              </a:spcBef>
              <a:spcAft>
                <a:spcPts val="600"/>
              </a:spcAft>
              <a:buClrTx/>
              <a:buSzTx/>
              <a:tabLst/>
              <a:defRPr/>
            </a:pPr>
            <a:r>
              <a:rPr kumimoji="0" lang="et-EE" sz="2000" b="0" u="none" strike="noStrike" cap="none" spc="0" normalizeH="0" baseline="0" noProof="0" dirty="0">
                <a:ln>
                  <a:noFill/>
                </a:ln>
                <a:effectLst/>
                <a:uLnTx/>
                <a:uFillTx/>
              </a:rPr>
              <a:t>Taavet ülistab Jumala sõna Psalmis 119.</a:t>
            </a:r>
          </a:p>
          <a:p>
            <a:pPr marR="0" lvl="0" fontAlgn="auto">
              <a:lnSpc>
                <a:spcPct val="150000"/>
              </a:lnSpc>
              <a:spcBef>
                <a:spcPts val="0"/>
              </a:spcBef>
              <a:spcAft>
                <a:spcPts val="600"/>
              </a:spcAft>
              <a:buClrTx/>
              <a:buSzTx/>
              <a:tabLst/>
              <a:defRPr/>
            </a:pPr>
            <a:r>
              <a:rPr lang="et-EE" sz="2000" dirty="0"/>
              <a:t>2.Ko.3:6 k</a:t>
            </a:r>
            <a:r>
              <a:rPr kumimoji="0" lang="et-EE" sz="2000" b="0" i="0" u="none" strike="noStrike" cap="none" spc="0" normalizeH="0" baseline="0" noProof="0" dirty="0" err="1">
                <a:ln>
                  <a:noFill/>
                </a:ln>
                <a:effectLst/>
                <a:uLnTx/>
                <a:uFillTx/>
              </a:rPr>
              <a:t>ontekst</a:t>
            </a:r>
            <a:r>
              <a:rPr kumimoji="0" lang="et-EE" sz="2000" b="0" i="0" u="none" strike="noStrike" cap="none" spc="0" normalizeH="0" baseline="0" noProof="0" dirty="0">
                <a:ln>
                  <a:noFill/>
                </a:ln>
                <a:effectLst/>
                <a:uLnTx/>
                <a:uFillTx/>
              </a:rPr>
              <a:t> räägib VT seadusest, käsulaudadest ja preestriametist, mitte Piiblist.</a:t>
            </a:r>
          </a:p>
        </p:txBody>
      </p:sp>
      <p:pic>
        <p:nvPicPr>
          <p:cNvPr id="2" name="Pilt 1">
            <a:extLst>
              <a:ext uri="{FF2B5EF4-FFF2-40B4-BE49-F238E27FC236}">
                <a16:creationId xmlns:a16="http://schemas.microsoft.com/office/drawing/2014/main" id="{4F13141B-F03F-7FC1-9FD0-98B1AAE469FA}"/>
              </a:ext>
            </a:extLst>
          </p:cNvPr>
          <p:cNvPicPr>
            <a:picLocks noChangeAspect="1"/>
          </p:cNvPicPr>
          <p:nvPr/>
        </p:nvPicPr>
        <p:blipFill>
          <a:blip r:embed="rId2"/>
          <a:srcRect l="18697" r="232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41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4BF0DF-B817-5E4D-A59B-1588D041B169}"/>
              </a:ext>
            </a:extLst>
          </p:cNvPr>
          <p:cNvSpPr txBox="1"/>
          <p:nvPr/>
        </p:nvSpPr>
        <p:spPr>
          <a:xfrm>
            <a:off x="1045027" y="865862"/>
            <a:ext cx="10493827" cy="5126275"/>
          </a:xfrm>
          <a:prstGeom prst="rect">
            <a:avLst/>
          </a:prstGeom>
          <a:noFill/>
        </p:spPr>
        <p:txBody>
          <a:bodyPr wrap="square">
            <a:spAutoFit/>
          </a:bodyPr>
          <a:lstStyle/>
          <a:p>
            <a:pPr lvl="0">
              <a:lnSpc>
                <a:spcPct val="150000"/>
              </a:lnSpc>
              <a:defRPr/>
            </a:pPr>
            <a:r>
              <a:rPr lang="et-EE" sz="2000" i="1" dirty="0">
                <a:solidFill>
                  <a:prstClr val="black"/>
                </a:solidFill>
              </a:rPr>
              <a:t>Jh.3:30 Tema peab kasvama, aga mina pean kahanema.</a:t>
            </a:r>
          </a:p>
          <a:p>
            <a:pPr lvl="0">
              <a:lnSpc>
                <a:spcPct val="150000"/>
              </a:lnSpc>
              <a:defRPr/>
            </a:pPr>
            <a:r>
              <a:rPr lang="et-EE" sz="2000" dirty="0">
                <a:solidFill>
                  <a:prstClr val="black"/>
                </a:solidFill>
              </a:rPr>
              <a:t>Jutt ei ole sellest, et Jeesus meis peab kasvama ja meie kahanema, vaid sellest, et </a:t>
            </a:r>
            <a:r>
              <a:rPr lang="et-EE" sz="2000" dirty="0" err="1">
                <a:solidFill>
                  <a:prstClr val="black"/>
                </a:solidFill>
              </a:rPr>
              <a:t>Ristija</a:t>
            </a:r>
            <a:r>
              <a:rPr lang="et-EE" sz="2000" dirty="0">
                <a:solidFill>
                  <a:prstClr val="black"/>
                </a:solidFill>
              </a:rPr>
              <a:t> Johannese teenistus peab vähehaaval hääbuma ja Jeesuse oma kasvama.</a:t>
            </a:r>
          </a:p>
          <a:p>
            <a:pPr>
              <a:lnSpc>
                <a:spcPct val="150000"/>
              </a:lnSpc>
            </a:pPr>
            <a:r>
              <a:rPr lang="et-EE" sz="2000" i="1" dirty="0"/>
              <a:t>Jh.12:32 Ja kui mind maa pealt ülendatakse, siis ma tõmban kõik enese juurde.</a:t>
            </a:r>
          </a:p>
          <a:p>
            <a:pPr>
              <a:lnSpc>
                <a:spcPct val="150000"/>
              </a:lnSpc>
            </a:pPr>
            <a:r>
              <a:rPr lang="et-EE" sz="2000" dirty="0"/>
              <a:t>Jutt ei ole Jeesuse ülendamisest ülistuses, vaid tema ristilöömisest.</a:t>
            </a:r>
          </a:p>
          <a:p>
            <a:pPr>
              <a:lnSpc>
                <a:spcPct val="150000"/>
              </a:lnSpc>
            </a:pPr>
            <a:r>
              <a:rPr lang="et-EE" sz="2000" i="1" dirty="0"/>
              <a:t>s.33 Aga seda ta ütles, et viidata, millist surma tal tuleb surra.</a:t>
            </a:r>
          </a:p>
          <a:p>
            <a:pPr>
              <a:lnSpc>
                <a:spcPct val="150000"/>
              </a:lnSpc>
            </a:pPr>
            <a:r>
              <a:rPr lang="et-EE" sz="2000" dirty="0"/>
              <a:t>Kõnekäänud, </a:t>
            </a:r>
            <a:r>
              <a:rPr lang="et-EE" sz="2000" dirty="0" err="1"/>
              <a:t>sõnademängud</a:t>
            </a:r>
            <a:r>
              <a:rPr lang="et-EE" sz="2000" dirty="0"/>
              <a:t> – mitu tähendust, tänapäeval enam ei kasutata.</a:t>
            </a:r>
          </a:p>
          <a:p>
            <a:pPr>
              <a:lnSpc>
                <a:spcPct val="150000"/>
              </a:lnSpc>
            </a:pPr>
            <a:r>
              <a:rPr lang="et-EE" sz="2000" dirty="0"/>
              <a:t>Ülemlaul – hambad nagu lambakari, kõht nisuhunnik, nina nagu Liibanoni torn.</a:t>
            </a:r>
          </a:p>
          <a:p>
            <a:pPr>
              <a:lnSpc>
                <a:spcPct val="150000"/>
              </a:lnSpc>
            </a:pPr>
            <a:r>
              <a:rPr lang="et-EE" sz="2000" dirty="0"/>
              <a:t>Mida enam mingit sõna kasutatakse, seda lihtsam on konteksti järgi selle tähendust mõista.</a:t>
            </a:r>
          </a:p>
          <a:p>
            <a:pPr>
              <a:lnSpc>
                <a:spcPct val="150000"/>
              </a:lnSpc>
            </a:pPr>
            <a:r>
              <a:rPr lang="et-EE" sz="2000" dirty="0"/>
              <a:t>Vanas Testamendis on 1300 sõna, mis esinevad vaid ühe korra ja ca 500 sõna, mis esinevad kaks kord. Kogu VT sõnade hulk on ca 8000.</a:t>
            </a:r>
          </a:p>
        </p:txBody>
      </p:sp>
    </p:spTree>
    <p:extLst>
      <p:ext uri="{BB962C8B-B14F-4D97-AF65-F5344CB8AC3E}">
        <p14:creationId xmlns:p14="http://schemas.microsoft.com/office/powerpoint/2010/main" val="39413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6063A-4518-7153-F637-18AC44703E06}"/>
              </a:ext>
            </a:extLst>
          </p:cNvPr>
          <p:cNvSpPr txBox="1"/>
          <p:nvPr/>
        </p:nvSpPr>
        <p:spPr>
          <a:xfrm>
            <a:off x="566058" y="635030"/>
            <a:ext cx="11223172" cy="5587940"/>
          </a:xfrm>
          <a:prstGeom prst="rect">
            <a:avLst/>
          </a:prstGeom>
          <a:noFill/>
        </p:spPr>
        <p:txBody>
          <a:bodyPr wrap="square">
            <a:spAutoFit/>
          </a:bodyPr>
          <a:lstStyle/>
          <a:p>
            <a:pPr>
              <a:lnSpc>
                <a:spcPct val="150000"/>
              </a:lnSpc>
            </a:pPr>
            <a:r>
              <a:rPr lang="et-EE" sz="2000" b="1" dirty="0"/>
              <a:t>2. Milline on kirjakoha laiem kontekst </a:t>
            </a:r>
            <a:r>
              <a:rPr lang="et-EE" sz="2000" dirty="0"/>
              <a:t>– peatükk, raamat, Piibel tervikuna.</a:t>
            </a:r>
          </a:p>
          <a:p>
            <a:pPr>
              <a:lnSpc>
                <a:spcPct val="150000"/>
              </a:lnSpc>
            </a:pPr>
            <a:r>
              <a:rPr lang="et-EE" sz="2000" dirty="0"/>
              <a:t>Erinevad tekstid on sama autori poolt inspireeritud ja omavahel kooskõlas, kui neid õigesti tõlgitseda.</a:t>
            </a:r>
          </a:p>
          <a:p>
            <a:pPr>
              <a:lnSpc>
                <a:spcPct val="150000"/>
              </a:lnSpc>
            </a:pPr>
            <a:r>
              <a:rPr lang="et-EE" sz="2000" i="1" dirty="0"/>
              <a:t>1.Ti.2:12 ma ei luba naisel õpetada ega mehe üle valitseda, vaid ta olgu vaikne.</a:t>
            </a:r>
          </a:p>
          <a:p>
            <a:pPr>
              <a:lnSpc>
                <a:spcPct val="150000"/>
              </a:lnSpc>
            </a:pPr>
            <a:r>
              <a:rPr lang="et-EE" sz="2000" i="1" dirty="0"/>
              <a:t>1.Ko.14:34 olgu naised koguduses vait, sest neil pole luba rääkida, vaid nad alistugu, nagu ka Seadus ütleb. 35 Aga kui nad tahavad midagi õppida, siis küsigu kodus oma meeste käest. Sest naisele on häbiks koosolekul rääkida. </a:t>
            </a:r>
          </a:p>
          <a:p>
            <a:pPr>
              <a:lnSpc>
                <a:spcPct val="150000"/>
              </a:lnSpc>
            </a:pPr>
            <a:r>
              <a:rPr lang="et-EE" sz="2000" dirty="0"/>
              <a:t>Naine tohib koguduses palvetada või prohvetlikult rääkida (1.Ko.11:5, 13).</a:t>
            </a:r>
          </a:p>
          <a:p>
            <a:pPr>
              <a:lnSpc>
                <a:spcPct val="150000"/>
              </a:lnSpc>
            </a:pPr>
            <a:r>
              <a:rPr lang="et-EE" sz="2000" dirty="0"/>
              <a:t>Prohvetlik kõne on muuhulgas mõeldud ka koguduse õpetamiseks (1.Ko.14:31).</a:t>
            </a:r>
          </a:p>
          <a:p>
            <a:pPr>
              <a:lnSpc>
                <a:spcPct val="150000"/>
              </a:lnSpc>
            </a:pPr>
            <a:r>
              <a:rPr lang="et-EE" sz="2000" dirty="0"/>
              <a:t>Vanemad naised peavad õpetama nooremaid naisi (Tt.2:3-5).</a:t>
            </a:r>
          </a:p>
          <a:p>
            <a:pPr>
              <a:lnSpc>
                <a:spcPct val="150000"/>
              </a:lnSpc>
            </a:pPr>
            <a:r>
              <a:rPr lang="et-EE" sz="2000" dirty="0"/>
              <a:t>Mirjam, Hulda, Deboora, Hanna ja Filippuse tütred </a:t>
            </a:r>
            <a:r>
              <a:rPr lang="et-EE" sz="2000" dirty="0" err="1"/>
              <a:t>prohveteerisid</a:t>
            </a:r>
            <a:r>
              <a:rPr lang="et-EE" sz="2000" dirty="0"/>
              <a:t> (Ap.21:9).</a:t>
            </a:r>
          </a:p>
          <a:p>
            <a:pPr>
              <a:lnSpc>
                <a:spcPct val="150000"/>
              </a:lnSpc>
            </a:pPr>
            <a:r>
              <a:rPr lang="et-EE" sz="2000" dirty="0" err="1"/>
              <a:t>Priskilla</a:t>
            </a:r>
            <a:r>
              <a:rPr lang="et-EE" sz="2000" dirty="0"/>
              <a:t> ja </a:t>
            </a:r>
            <a:r>
              <a:rPr lang="et-EE" sz="2000" dirty="0" err="1"/>
              <a:t>Akvila</a:t>
            </a:r>
            <a:r>
              <a:rPr lang="et-EE" sz="2000" dirty="0"/>
              <a:t> viisid </a:t>
            </a:r>
            <a:r>
              <a:rPr lang="et-EE" sz="2000" dirty="0" err="1"/>
              <a:t>Apollose</a:t>
            </a:r>
            <a:r>
              <a:rPr lang="et-EE" sz="2000" dirty="0"/>
              <a:t> kõrvale ja seletasid talle selgemini Issanda teed (Ap.18:26).</a:t>
            </a:r>
          </a:p>
          <a:p>
            <a:pPr>
              <a:lnSpc>
                <a:spcPct val="150000"/>
              </a:lnSpc>
            </a:pPr>
            <a:r>
              <a:rPr lang="et-EE" sz="2000" dirty="0" err="1"/>
              <a:t>Nelipühipäeval</a:t>
            </a:r>
            <a:r>
              <a:rPr lang="et-EE" sz="2000" dirty="0"/>
              <a:t> rääkisid naised koguduses võõrastes keeltes (Ap.1:14; 2:17-18).</a:t>
            </a:r>
          </a:p>
        </p:txBody>
      </p:sp>
    </p:spTree>
    <p:extLst>
      <p:ext uri="{BB962C8B-B14F-4D97-AF65-F5344CB8AC3E}">
        <p14:creationId xmlns:p14="http://schemas.microsoft.com/office/powerpoint/2010/main" val="4216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EF91D-444A-81E0-B527-7FB28FC51E61}"/>
              </a:ext>
            </a:extLst>
          </p:cNvPr>
          <p:cNvSpPr txBox="1"/>
          <p:nvPr/>
        </p:nvSpPr>
        <p:spPr>
          <a:xfrm>
            <a:off x="206829" y="399877"/>
            <a:ext cx="4757057" cy="6327495"/>
          </a:xfrm>
          <a:prstGeom prst="rect">
            <a:avLst/>
          </a:prstGeom>
        </p:spPr>
        <p:txBody>
          <a:bodyPr vert="horz" lIns="91440" tIns="45720" rIns="91440" bIns="45720" rtlCol="0" anchor="t">
            <a:noAutofit/>
          </a:bodyPr>
          <a:lstStyle/>
          <a:p>
            <a:pPr>
              <a:lnSpc>
                <a:spcPct val="150000"/>
              </a:lnSpc>
              <a:spcAft>
                <a:spcPts val="600"/>
              </a:spcAft>
            </a:pPr>
            <a:r>
              <a:rPr lang="et-EE" sz="1600" b="1" dirty="0"/>
              <a:t>3. Milline on kirjakoha ajalooline ja kultuuriline kontekst.</a:t>
            </a:r>
          </a:p>
          <a:p>
            <a:pPr>
              <a:lnSpc>
                <a:spcPct val="150000"/>
              </a:lnSpc>
              <a:spcAft>
                <a:spcPts val="600"/>
              </a:spcAft>
            </a:pPr>
            <a:r>
              <a:rPr lang="et-EE" sz="1600" i="1" dirty="0"/>
              <a:t>Teksti tuleb uurida selle ajaloolises kontekstis </a:t>
            </a:r>
            <a:r>
              <a:rPr lang="et-EE" sz="1600" dirty="0"/>
              <a:t>(</a:t>
            </a:r>
            <a:r>
              <a:rPr lang="et-EE" sz="1600" dirty="0" err="1"/>
              <a:t>Nicholas</a:t>
            </a:r>
            <a:r>
              <a:rPr lang="et-EE" sz="1600" dirty="0"/>
              <a:t> Thomas </a:t>
            </a:r>
            <a:r>
              <a:rPr lang="et-EE" sz="1600" dirty="0" err="1"/>
              <a:t>Wright</a:t>
            </a:r>
            <a:r>
              <a:rPr lang="et-EE" sz="1600" dirty="0"/>
              <a:t>).</a:t>
            </a:r>
          </a:p>
          <a:p>
            <a:pPr>
              <a:lnSpc>
                <a:spcPct val="150000"/>
              </a:lnSpc>
              <a:spcAft>
                <a:spcPts val="600"/>
              </a:spcAft>
            </a:pPr>
            <a:r>
              <a:rPr lang="et-EE" sz="1600" dirty="0"/>
              <a:t>Lugeja tõlgendab teksti nagu see oleks kirjutatud tema keeles, kultuuris ja ajas.</a:t>
            </a:r>
          </a:p>
          <a:p>
            <a:pPr>
              <a:lnSpc>
                <a:spcPct val="150000"/>
              </a:lnSpc>
              <a:spcAft>
                <a:spcPts val="600"/>
              </a:spcAft>
            </a:pPr>
            <a:r>
              <a:rPr lang="et-EE" sz="1600" dirty="0"/>
              <a:t>Samadel tegevustel on erinevas kultuuris erinevad tähendused (näiteks noogutamine Bulgaarias).</a:t>
            </a:r>
          </a:p>
          <a:p>
            <a:pPr>
              <a:lnSpc>
                <a:spcPct val="150000"/>
              </a:lnSpc>
              <a:spcAft>
                <a:spcPts val="600"/>
              </a:spcAft>
            </a:pPr>
            <a:r>
              <a:rPr lang="et-EE" sz="1600" dirty="0"/>
              <a:t>Kaks meest (</a:t>
            </a:r>
            <a:r>
              <a:rPr lang="et-EE" sz="1600" dirty="0" err="1"/>
              <a:t>Brežnev</a:t>
            </a:r>
            <a:r>
              <a:rPr lang="et-EE" sz="1600" dirty="0"/>
              <a:t> ja </a:t>
            </a:r>
            <a:r>
              <a:rPr lang="et-EE" sz="1600" dirty="0" err="1"/>
              <a:t>Honecker</a:t>
            </a:r>
            <a:r>
              <a:rPr lang="et-EE" sz="1600" dirty="0"/>
              <a:t>) suudlevad – kas nad on </a:t>
            </a:r>
            <a:r>
              <a:rPr lang="et-EE" sz="1600" i="1" dirty="0" err="1"/>
              <a:t>gay’d</a:t>
            </a:r>
            <a:r>
              <a:rPr lang="et-EE" sz="1600" dirty="0"/>
              <a:t>?</a:t>
            </a:r>
          </a:p>
          <a:p>
            <a:pPr>
              <a:lnSpc>
                <a:spcPct val="150000"/>
              </a:lnSpc>
              <a:spcAft>
                <a:spcPts val="600"/>
              </a:spcAft>
            </a:pPr>
            <a:r>
              <a:rPr lang="et-EE" sz="1600" dirty="0"/>
              <a:t>Iga kord, kui sa avad Piibli, sisened sa võõrasse kultuuriruumi.</a:t>
            </a:r>
          </a:p>
          <a:p>
            <a:pPr>
              <a:lnSpc>
                <a:spcPct val="150000"/>
              </a:lnSpc>
              <a:spcAft>
                <a:spcPts val="600"/>
              </a:spcAft>
            </a:pPr>
            <a:r>
              <a:rPr lang="et-EE" sz="1600" dirty="0"/>
              <a:t>Meil on tarvis mõista Piibli ajastu kultuuri, mitte paigutada nende teoloogia meie kultuuri konteksti või meie teoloogia nende kultuuri konteksti.</a:t>
            </a:r>
          </a:p>
          <a:p>
            <a:pPr indent="-228600">
              <a:lnSpc>
                <a:spcPct val="150000"/>
              </a:lnSpc>
              <a:spcAft>
                <a:spcPts val="600"/>
              </a:spcAft>
              <a:buFont typeface="Arial" panose="020B0604020202020204" pitchFamily="34" charset="0"/>
              <a:buChar char="•"/>
            </a:pPr>
            <a:endParaRPr lang="et-EE" sz="1600" dirty="0"/>
          </a:p>
        </p:txBody>
      </p:sp>
      <p:pic>
        <p:nvPicPr>
          <p:cNvPr id="4" name="Pilt 3">
            <a:extLst>
              <a:ext uri="{FF2B5EF4-FFF2-40B4-BE49-F238E27FC236}">
                <a16:creationId xmlns:a16="http://schemas.microsoft.com/office/drawing/2014/main" id="{C88E4C50-3A60-FB06-B7D5-AFC9E1C1F831}"/>
              </a:ext>
            </a:extLst>
          </p:cNvPr>
          <p:cNvPicPr>
            <a:picLocks noChangeAspect="1"/>
          </p:cNvPicPr>
          <p:nvPr/>
        </p:nvPicPr>
        <p:blipFill>
          <a:blip r:embed="rId2"/>
          <a:srcRect l="7014" r="2092"/>
          <a:stretch/>
        </p:blipFill>
        <p:spPr>
          <a:xfrm>
            <a:off x="5089243" y="877413"/>
            <a:ext cx="6222628" cy="5043096"/>
          </a:xfrm>
          <a:prstGeom prst="rect">
            <a:avLst/>
          </a:prstGeom>
        </p:spPr>
      </p:pic>
      <p:grpSp>
        <p:nvGrpSpPr>
          <p:cNvPr id="9" name="Group 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 name="Rectangle 9">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84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a:extLst>
              <a:ext uri="{FF2B5EF4-FFF2-40B4-BE49-F238E27FC236}">
                <a16:creationId xmlns:a16="http://schemas.microsoft.com/office/drawing/2014/main" id="{ACAAFAA8-1487-04DA-7DAE-D8B737B87879}"/>
              </a:ext>
            </a:extLst>
          </p:cNvPr>
          <p:cNvPicPr>
            <a:picLocks noChangeAspect="1"/>
          </p:cNvPicPr>
          <p:nvPr/>
        </p:nvPicPr>
        <p:blipFill>
          <a:blip r:embed="rId2"/>
          <a:srcRect l="21778" r="13333" b="-1"/>
          <a:stretch/>
        </p:blipFill>
        <p:spPr>
          <a:xfrm>
            <a:off x="-1" y="-2"/>
            <a:ext cx="6096001" cy="6858002"/>
          </a:xfrm>
          <a:prstGeom prst="rect">
            <a:avLst/>
          </a:prstGeom>
        </p:spPr>
      </p:pic>
      <p:sp>
        <p:nvSpPr>
          <p:cNvPr id="3" name="TextBox 2">
            <a:extLst>
              <a:ext uri="{FF2B5EF4-FFF2-40B4-BE49-F238E27FC236}">
                <a16:creationId xmlns:a16="http://schemas.microsoft.com/office/drawing/2014/main" id="{FE7F76D2-9453-9CBD-B151-7CEC1F12BB3B}"/>
              </a:ext>
            </a:extLst>
          </p:cNvPr>
          <p:cNvSpPr txBox="1"/>
          <p:nvPr/>
        </p:nvSpPr>
        <p:spPr>
          <a:xfrm>
            <a:off x="6204857" y="429984"/>
            <a:ext cx="5693228" cy="5998029"/>
          </a:xfrm>
          <a:prstGeom prst="rect">
            <a:avLst/>
          </a:prstGeom>
        </p:spPr>
        <p:txBody>
          <a:bodyPr vert="horz" lIns="91440" tIns="45720" rIns="91440" bIns="45720" rtlCol="0" anchor="ctr">
            <a:noAutofit/>
          </a:bodyPr>
          <a:lstStyle/>
          <a:p>
            <a:pPr>
              <a:lnSpc>
                <a:spcPct val="150000"/>
              </a:lnSpc>
              <a:spcAft>
                <a:spcPts val="600"/>
              </a:spcAft>
            </a:pPr>
            <a:r>
              <a:rPr lang="et-EE" dirty="0"/>
              <a:t>Juuda 9, 14 tsiteerib pseudoepigraafilist 1.Eenoki 1:9 ja Moosese </a:t>
            </a:r>
            <a:r>
              <a:rPr lang="et-EE" dirty="0" err="1"/>
              <a:t>Taevassemineku</a:t>
            </a:r>
            <a:r>
              <a:rPr lang="et-EE" dirty="0"/>
              <a:t> raamatut.</a:t>
            </a:r>
          </a:p>
          <a:p>
            <a:pPr>
              <a:lnSpc>
                <a:spcPct val="150000"/>
              </a:lnSpc>
              <a:spcAft>
                <a:spcPts val="600"/>
              </a:spcAft>
            </a:pPr>
            <a:r>
              <a:rPr lang="et-EE" dirty="0"/>
              <a:t>2.Ti.3:8 Jannes ja </a:t>
            </a:r>
            <a:r>
              <a:rPr lang="et-EE" dirty="0" err="1"/>
              <a:t>Jambres</a:t>
            </a:r>
            <a:r>
              <a:rPr lang="et-EE" dirty="0"/>
              <a:t> pole Egiptuse nimed, vaid pärinevad juudi traditsioonist.</a:t>
            </a:r>
          </a:p>
          <a:p>
            <a:pPr>
              <a:lnSpc>
                <a:spcPct val="150000"/>
              </a:lnSpc>
              <a:spcAft>
                <a:spcPts val="600"/>
              </a:spcAft>
            </a:pPr>
            <a:r>
              <a:rPr lang="et-EE" dirty="0"/>
              <a:t>Ap.17:28 Paulus tsiteerib luuletaja Aratust (</a:t>
            </a:r>
            <a:r>
              <a:rPr lang="et-EE" i="1" dirty="0"/>
              <a:t>Sest ka meie oleme tema sugu</a:t>
            </a:r>
            <a:r>
              <a:rPr lang="et-EE" dirty="0"/>
              <a:t>).</a:t>
            </a:r>
          </a:p>
          <a:p>
            <a:pPr>
              <a:lnSpc>
                <a:spcPct val="150000"/>
              </a:lnSpc>
              <a:spcAft>
                <a:spcPts val="600"/>
              </a:spcAft>
            </a:pPr>
            <a:r>
              <a:rPr lang="et-EE" dirty="0"/>
              <a:t>1.Ko.15:33 Paulus tsiteerib </a:t>
            </a:r>
            <a:r>
              <a:rPr lang="et-EE" dirty="0" err="1"/>
              <a:t>Menanderi</a:t>
            </a:r>
            <a:r>
              <a:rPr lang="et-EE" dirty="0"/>
              <a:t> (</a:t>
            </a:r>
            <a:r>
              <a:rPr lang="et-EE" i="1" dirty="0"/>
              <a:t>Halb seltskond rikub head kombed</a:t>
            </a:r>
            <a:r>
              <a:rPr lang="et-EE" dirty="0"/>
              <a:t>).</a:t>
            </a:r>
          </a:p>
          <a:p>
            <a:pPr>
              <a:lnSpc>
                <a:spcPct val="150000"/>
              </a:lnSpc>
              <a:spcAft>
                <a:spcPts val="600"/>
              </a:spcAft>
            </a:pPr>
            <a:r>
              <a:rPr lang="et-EE" dirty="0"/>
              <a:t>Tt.1:12 Paulus tsiteerib prohvet </a:t>
            </a:r>
            <a:r>
              <a:rPr lang="et-EE" dirty="0" err="1"/>
              <a:t>Epimenedest</a:t>
            </a:r>
            <a:r>
              <a:rPr lang="et-EE" dirty="0"/>
              <a:t> (</a:t>
            </a:r>
            <a:r>
              <a:rPr lang="et-EE" i="1" dirty="0"/>
              <a:t>Kreetalased on laisklejad vatsad</a:t>
            </a:r>
            <a:r>
              <a:rPr lang="et-EE" dirty="0"/>
              <a:t>).</a:t>
            </a:r>
          </a:p>
          <a:p>
            <a:pPr>
              <a:lnSpc>
                <a:spcPct val="150000"/>
              </a:lnSpc>
              <a:spcAft>
                <a:spcPts val="600"/>
              </a:spcAft>
            </a:pPr>
            <a:r>
              <a:rPr lang="et-EE" dirty="0"/>
              <a:t>He.11:37 Viitab ilmselt Jesaja Martüüriumile, rääkides „pooleks saagimisest“.</a:t>
            </a:r>
          </a:p>
        </p:txBody>
      </p:sp>
    </p:spTree>
    <p:extLst>
      <p:ext uri="{BB962C8B-B14F-4D97-AF65-F5344CB8AC3E}">
        <p14:creationId xmlns:p14="http://schemas.microsoft.com/office/powerpoint/2010/main" val="8440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1276</Words>
  <Application>Microsoft Office PowerPoint</Application>
  <PresentationFormat>Laiekraan</PresentationFormat>
  <Paragraphs>60</Paragraphs>
  <Slides>10</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10</vt:i4>
      </vt:variant>
    </vt:vector>
  </HeadingPairs>
  <TitlesOfParts>
    <vt:vector size="14" baseType="lpstr">
      <vt:lpstr>Aptos</vt:lpstr>
      <vt:lpstr>Aptos Display</vt:lpstr>
      <vt:lpstr>Arial</vt:lpstr>
      <vt:lpstr>Office'i kujundus</vt:lpstr>
      <vt:lpstr>Piibli tõlgitsemine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Piibli tõlgitsemine</dc:title>
  <dc:creator>Allan Kroll</dc:creator>
  <cp:lastModifiedBy>Toompeakogudus EKNK</cp:lastModifiedBy>
  <cp:revision>13</cp:revision>
  <dcterms:created xsi:type="dcterms:W3CDTF">2024-10-15T05:25:37Z</dcterms:created>
  <dcterms:modified xsi:type="dcterms:W3CDTF">2024-10-28T09:48:47Z</dcterms:modified>
</cp:coreProperties>
</file>